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8" r:id="rId6"/>
    <p:sldId id="269" r:id="rId7"/>
    <p:sldId id="266" r:id="rId8"/>
    <p:sldId id="267" r:id="rId9"/>
    <p:sldId id="277" r:id="rId10"/>
    <p:sldId id="270" r:id="rId11"/>
    <p:sldId id="257" r:id="rId12"/>
    <p:sldId id="258" r:id="rId13"/>
    <p:sldId id="271" r:id="rId14"/>
    <p:sldId id="272" r:id="rId15"/>
    <p:sldId id="273" r:id="rId16"/>
    <p:sldId id="264" r:id="rId17"/>
    <p:sldId id="275" r:id="rId18"/>
    <p:sldId id="274" r:id="rId19"/>
    <p:sldId id="276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BAB2EBF-452E-43B4-8D1A-5432299C27D5}" type="datetimeFigureOut">
              <a:rPr lang="en-US"/>
              <a:pPr>
                <a:defRPr/>
              </a:pPr>
              <a:t>10/8/2010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21104F4-603E-4BA3-816E-E4B357C3E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3E3EB-FFA7-4927-AD34-16563BD53E8E}" type="datetimeFigureOut">
              <a:rPr lang="en-US"/>
              <a:pPr>
                <a:defRPr/>
              </a:pPr>
              <a:t>10/8/2010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CF665-BE12-4C35-9A4F-858A09E11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EAEE5-8CEF-49CB-9549-7CA5A19B5A6B}" type="datetimeFigureOut">
              <a:rPr lang="en-US"/>
              <a:pPr>
                <a:defRPr/>
              </a:pPr>
              <a:t>10/8/2010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DEC60-62CD-4981-9A13-DC3C61295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A5E30E-6678-4A77-A381-559C4BF9ECF8}" type="datetimeFigureOut">
              <a:rPr lang="en-US"/>
              <a:pPr>
                <a:defRPr/>
              </a:pPr>
              <a:t>10/8/2010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C066FB-BA33-4D62-A159-9879BFB82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71EB97D9-53CD-4524-BC1C-5ED8F49C7DAB}" type="datetimeFigureOut">
              <a:rPr lang="en-US"/>
              <a:pPr>
                <a:defRPr/>
              </a:pPr>
              <a:t>10/8/2010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5C1BF58-C5DC-4408-8033-3E3EA4FEE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DAE7EF-3FE4-4A22-AF87-0EDD22809CFD}" type="datetimeFigureOut">
              <a:rPr lang="en-US"/>
              <a:pPr>
                <a:defRPr/>
              </a:pPr>
              <a:t>10/8/2010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4B18DE-C332-41E8-AB91-26411A2E7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3013A9-6FA0-4D2D-8F90-C119CBD5B266}" type="datetimeFigureOut">
              <a:rPr lang="en-US"/>
              <a:pPr>
                <a:defRPr/>
              </a:pPr>
              <a:t>10/8/2010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6CAE1C-8939-437D-9D3A-E1D9B0DF1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40C058-9CB1-45A4-9E01-D103C1866290}" type="datetimeFigureOut">
              <a:rPr lang="en-US"/>
              <a:pPr>
                <a:defRPr/>
              </a:pPr>
              <a:t>10/8/2010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6648EE-6EB8-4C2C-9E92-8C887E5A5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35367-8DCB-426B-B460-A04E45FBB6E6}" type="datetimeFigureOut">
              <a:rPr lang="en-US"/>
              <a:pPr>
                <a:defRPr/>
              </a:pPr>
              <a:t>10/8/2010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59F47-164C-47C9-8259-A2715D7E6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0111424E-CAD7-44F3-9C41-7CCBD2774C21}" type="datetimeFigureOut">
              <a:rPr lang="en-US"/>
              <a:pPr>
                <a:defRPr/>
              </a:pPr>
              <a:t>10/8/2010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D46CDDA-ACC1-46C7-8249-EA45A6AA6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2434A0B-FC0E-4639-86E1-5DF101889ED4}" type="datetimeFigureOut">
              <a:rPr lang="en-US"/>
              <a:pPr>
                <a:defRPr/>
              </a:pPr>
              <a:t>10/8/2010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A93F45D-4BFD-4D60-AFB5-5653F4E6D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AEB703E-A010-4899-ADFE-73502BF84887}" type="datetimeFigureOut">
              <a:rPr lang="en-US"/>
              <a:pPr>
                <a:defRPr/>
              </a:pPr>
              <a:t>10/8/2010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A3BE55D1-959A-4CDF-9B74-AE3F46BA0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70" r:id="rId10"/>
    <p:sldLayoutId id="2147483669" r:id="rId11"/>
  </p:sldLayoutIdLst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US" sz="8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Spice/K2</a:t>
            </a:r>
            <a:endParaRPr lang="en-US" sz="8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524000" y="3505200"/>
            <a:ext cx="7245350" cy="1752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History, Research, </a:t>
            </a:r>
          </a:p>
          <a:p>
            <a:pPr>
              <a:spcBef>
                <a:spcPct val="0"/>
              </a:spcBef>
            </a:pPr>
            <a:r>
              <a:rPr lang="en-US" smtClean="0"/>
              <a:t>Other States Recent Actions Against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Why these unexpected results?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packages are labeled “</a:t>
            </a:r>
            <a:r>
              <a:rPr lang="en-US" smtClean="0">
                <a:solidFill>
                  <a:schemeClr val="bg1"/>
                </a:solidFill>
              </a:rPr>
              <a:t>NOT FOR HUMAN CONSUMPTION</a:t>
            </a:r>
            <a:r>
              <a:rPr lang="en-US" smtClean="0"/>
              <a:t>”; no regulations are in place and no ingredient list is required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A newer trend is emerging with individuals manufacturing their own synthetic cannabinoids and spraying it on incense or herbal substances</a:t>
            </a:r>
          </a:p>
          <a:p>
            <a:pPr lvl="1">
              <a:buFontTx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State Ban by Legislation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Synthetic Cannabinoids are currently banned by House or Senate Legislation in </a:t>
            </a:r>
            <a:r>
              <a:rPr lang="en-US" u="sng" dirty="0" smtClean="0">
                <a:solidFill>
                  <a:schemeClr val="bg1"/>
                </a:solidFill>
              </a:rPr>
              <a:t>eight states</a:t>
            </a:r>
            <a:r>
              <a:rPr lang="en-US" dirty="0" smtClean="0"/>
              <a:t>, by other measures in </a:t>
            </a:r>
            <a:r>
              <a:rPr lang="en-US" u="sng" dirty="0" smtClean="0">
                <a:solidFill>
                  <a:schemeClr val="bg1"/>
                </a:solidFill>
              </a:rPr>
              <a:t>three states</a:t>
            </a:r>
            <a:r>
              <a:rPr lang="en-US" dirty="0" smtClean="0"/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Kansas</a:t>
            </a:r>
            <a:r>
              <a:rPr lang="en-US" dirty="0" smtClean="0"/>
              <a:t>: HB 2411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Kentucky</a:t>
            </a:r>
            <a:r>
              <a:rPr lang="en-US" dirty="0" smtClean="0"/>
              <a:t>: HB 265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Georgia</a:t>
            </a:r>
            <a:r>
              <a:rPr lang="en-US" dirty="0" smtClean="0"/>
              <a:t>: HB1309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Alabama</a:t>
            </a:r>
            <a:r>
              <a:rPr lang="en-US" dirty="0" smtClean="0"/>
              <a:t>: HB 697 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Tennessee</a:t>
            </a:r>
            <a:r>
              <a:rPr lang="en-US" dirty="0" smtClean="0"/>
              <a:t>: SB 2982/HB 2968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Missouri</a:t>
            </a:r>
            <a:r>
              <a:rPr lang="en-US" dirty="0" smtClean="0"/>
              <a:t>: HB 1472 ( Enaction: 8/26/10)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Louisiana</a:t>
            </a:r>
            <a:r>
              <a:rPr lang="en-US" dirty="0" smtClean="0"/>
              <a:t>: HB 173 (Enaction: 8/15/10)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Illinois</a:t>
            </a:r>
            <a:r>
              <a:rPr lang="en-US" dirty="0" smtClean="0"/>
              <a:t>: HB 4578 (Enaction: 1/1/2011)</a:t>
            </a:r>
          </a:p>
          <a:p>
            <a:pPr marL="640080" lvl="1"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4267200" y="3276600"/>
            <a:ext cx="48768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600">
                <a:latin typeface="Rockwell" pitchFamily="18" charset="0"/>
              </a:rPr>
              <a:t> </a:t>
            </a:r>
            <a:r>
              <a:rPr lang="en-US" sz="2400">
                <a:solidFill>
                  <a:schemeClr val="bg1"/>
                </a:solidFill>
                <a:latin typeface="Rockwell" pitchFamily="18" charset="0"/>
              </a:rPr>
              <a:t>Arkansas</a:t>
            </a:r>
            <a:r>
              <a:rPr lang="en-US" sz="2400">
                <a:latin typeface="Rockwell" pitchFamily="18" charset="0"/>
              </a:rPr>
              <a:t>: Board of Health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Rockwell" pitchFamily="18" charset="0"/>
              </a:rPr>
              <a:t> </a:t>
            </a:r>
            <a:r>
              <a:rPr lang="en-US" sz="2400">
                <a:solidFill>
                  <a:schemeClr val="bg1"/>
                </a:solidFill>
                <a:latin typeface="Rockwell" pitchFamily="18" charset="0"/>
              </a:rPr>
              <a:t>North Dakota</a:t>
            </a:r>
            <a:r>
              <a:rPr lang="en-US" sz="2400">
                <a:latin typeface="Rockwell" pitchFamily="18" charset="0"/>
              </a:rPr>
              <a:t>: Board of Pharm.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Rockwell" pitchFamily="18" charset="0"/>
              </a:rPr>
              <a:t> </a:t>
            </a:r>
            <a:r>
              <a:rPr lang="en-US" sz="2400">
                <a:solidFill>
                  <a:schemeClr val="bg1"/>
                </a:solidFill>
                <a:latin typeface="Rockwell" pitchFamily="18" charset="0"/>
              </a:rPr>
              <a:t>Iowa</a:t>
            </a:r>
            <a:r>
              <a:rPr lang="en-US" sz="2400">
                <a:latin typeface="Rockwell" pitchFamily="18" charset="0"/>
              </a:rPr>
              <a:t>: Board of Pharm.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Legislation Proposed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Legislation and discussion has started for the banning of synthetic cannabinoids in: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 lvl="1"/>
            <a:r>
              <a:rPr lang="en-US" smtClean="0"/>
              <a:t>Florida</a:t>
            </a:r>
          </a:p>
          <a:p>
            <a:pPr lvl="1"/>
            <a:r>
              <a:rPr lang="en-US" smtClean="0"/>
              <a:t>Michigan</a:t>
            </a:r>
          </a:p>
          <a:p>
            <a:pPr lvl="1"/>
            <a:r>
              <a:rPr lang="en-US" smtClean="0"/>
              <a:t>New York</a:t>
            </a:r>
          </a:p>
          <a:p>
            <a:pPr lvl="1"/>
            <a:r>
              <a:rPr lang="en-US" smtClean="0"/>
              <a:t>Utah</a:t>
            </a:r>
          </a:p>
          <a:p>
            <a:pPr lvl="1"/>
            <a:r>
              <a:rPr lang="en-US" smtClean="0"/>
              <a:t>Ohio</a:t>
            </a:r>
          </a:p>
          <a:p>
            <a:pPr lvl="1"/>
            <a:r>
              <a:rPr lang="en-US" smtClean="0"/>
              <a:t>New Jersey</a:t>
            </a:r>
          </a:p>
        </p:txBody>
      </p:sp>
      <p:pic>
        <p:nvPicPr>
          <p:cNvPr id="24579" name="Picture 3" descr="Spice states pic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7432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What exactly did they ban?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524000"/>
          <a:ext cx="8458202" cy="4897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914400"/>
                <a:gridCol w="914400"/>
                <a:gridCol w="762000"/>
                <a:gridCol w="762000"/>
                <a:gridCol w="990600"/>
                <a:gridCol w="533400"/>
                <a:gridCol w="838200"/>
                <a:gridCol w="685802"/>
              </a:tblGrid>
              <a:tr h="3295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JWH-018</a:t>
                      </a:r>
                      <a:endParaRPr lang="en-US" sz="13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JWH-073</a:t>
                      </a:r>
                      <a:endParaRPr lang="en-US" sz="13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HU-210</a:t>
                      </a:r>
                      <a:endParaRPr lang="en-US" sz="13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HU-211</a:t>
                      </a:r>
                      <a:endParaRPr lang="en-US" sz="13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CP47,497</a:t>
                      </a:r>
                      <a:endParaRPr lang="en-US" sz="13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BZP</a:t>
                      </a:r>
                      <a:endParaRPr lang="en-US" sz="13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TFMPP</a:t>
                      </a:r>
                      <a:endParaRPr lang="en-US" sz="13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Salvia</a:t>
                      </a:r>
                      <a:endParaRPr lang="en-US" sz="13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19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Kansas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119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Kentucky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119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Georgia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B0F0"/>
                          </a:solidFill>
                          <a:latin typeface="Arial Rounded MT Bold" pitchFamily="34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119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Alabama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19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Tennessee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119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Missouri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119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Louisiana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19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Arkansas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rgbClr val="00B0F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119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North Dakota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119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Illinois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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119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Iowa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Bill Summary:</a:t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Added to Schedule I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Adds synthetic cannabinoids to  </a:t>
            </a:r>
            <a:r>
              <a:rPr lang="en-US" u="sng" dirty="0" smtClean="0">
                <a:solidFill>
                  <a:schemeClr val="bg1"/>
                </a:solidFill>
              </a:rPr>
              <a:t>Schedule I </a:t>
            </a:r>
            <a:r>
              <a:rPr lang="en-US" dirty="0" smtClean="0"/>
              <a:t>of State Controlled Substance List: </a:t>
            </a:r>
            <a:br>
              <a:rPr lang="en-US" dirty="0" smtClean="0"/>
            </a:br>
            <a:r>
              <a:rPr lang="en-US" sz="1800" dirty="0" smtClean="0"/>
              <a:t> </a:t>
            </a:r>
            <a:endParaRPr lang="en-US" dirty="0" smtClean="0"/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North Dakota (2/25/10)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Kansas (3/10/10)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Georgia (5/24/10)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Louisiana (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8/15/10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Missouri (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8/26/10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Illinois (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1/1/2011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640080" lvl="1" fontAlgn="auto">
              <a:spcAft>
                <a:spcPts val="0"/>
              </a:spcAft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Bill Summary:</a:t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Other 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bg1"/>
                </a:solidFill>
              </a:rPr>
              <a:t>Kentucky (4/13/10): </a:t>
            </a:r>
            <a:r>
              <a:rPr lang="en-US" dirty="0" smtClean="0"/>
              <a:t>Class A Misdemeanor to manufacture or traffic, Possession is a Class B Misdemeanor</a:t>
            </a:r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endParaRPr lang="en-US" b="1" u="sng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bg1"/>
                </a:solidFill>
              </a:rPr>
              <a:t>Alabama (4/22/10): </a:t>
            </a:r>
            <a:r>
              <a:rPr lang="en-US" dirty="0" smtClean="0"/>
              <a:t>Illegal to possess</a:t>
            </a:r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bg1"/>
                </a:solidFill>
              </a:rPr>
              <a:t>Tennessee (5/26/10): </a:t>
            </a:r>
            <a:r>
              <a:rPr lang="en-US" dirty="0" smtClean="0"/>
              <a:t>Class A Misdemeanor</a:t>
            </a:r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endParaRPr lang="en-US" u="sng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bg1"/>
                </a:solidFill>
              </a:rPr>
              <a:t>North Dakota (2/25/10): </a:t>
            </a:r>
            <a:r>
              <a:rPr lang="en-US" dirty="0" smtClean="0"/>
              <a:t>Board of Pharmacy issued an emergency ban</a:t>
            </a:r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bg1"/>
                </a:solidFill>
              </a:rPr>
              <a:t>Arkansas (7/2/10): </a:t>
            </a:r>
            <a:r>
              <a:rPr lang="en-US" dirty="0" smtClean="0"/>
              <a:t>The Board of Health has placed a temporary ban (120 days) on the sale and distribution</a:t>
            </a:r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b="1" u="sng" dirty="0" smtClean="0"/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Other Restrictions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Many University substance abuse policies cover “chemically related” substances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Currently banned in: Chile, Germany, Finland, Russia, Sweden, France, Ireland, Romania, UK, Switzerland, South Korea, Latvia, Poland, Japan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The Military has banned it use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Some individual counties and cities have taken action against Spice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Suffolk County in New York, banning the sale of certain synthetic cannabinoids to minors in the area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Fiscal Impacts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bg1"/>
                </a:solidFill>
              </a:rPr>
              <a:t>Alabama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Increase receipts to the State General Fund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Increase obligations dependent on …persons convicted</a:t>
            </a:r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bg1"/>
                </a:solidFill>
              </a:rPr>
              <a:t>Louisiana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May result in an increase in state general fund expenditures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May result in an increase in local government expenditures</a:t>
            </a:r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bg1"/>
                </a:solidFill>
              </a:rPr>
              <a:t>Kansas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On the state’s inmate population cannot be determined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The Board of Pharmacy states that the bill would have no fiscal impact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Additional Substances </a:t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added to Bills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Tennessee: </a:t>
            </a:r>
            <a:r>
              <a:rPr lang="en-US" dirty="0" smtClean="0">
                <a:solidFill>
                  <a:schemeClr val="bg1"/>
                </a:solidFill>
              </a:rPr>
              <a:t>Synthetic Cocaine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Kansas and Kentucky: </a:t>
            </a:r>
            <a:r>
              <a:rPr lang="en-US" dirty="0" smtClean="0">
                <a:solidFill>
                  <a:schemeClr val="bg1"/>
                </a:solidFill>
              </a:rPr>
              <a:t>BZP and TFMPP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When combined form a legal alternative to ecstasy </a:t>
            </a:r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Arkansas and Louisiana: </a:t>
            </a:r>
            <a:r>
              <a:rPr lang="en-US" dirty="0" smtClean="0">
                <a:solidFill>
                  <a:schemeClr val="bg1"/>
                </a:solidFill>
              </a:rPr>
              <a:t>Salvia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A psychoactive plant that can induce dissociative effects</a:t>
            </a:r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Louisiana: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Additional Plants: Mugwort, Bay bean, Lion’s tail, Lion’s ear, Honey weed, Sacred Lotus, Blue Lotus, Egyptian Lotus, Indian warrior, Dwarf Skullcap, </a:t>
            </a:r>
            <a:r>
              <a:rPr lang="en-US" dirty="0" smtClean="0">
                <a:solidFill>
                  <a:schemeClr val="bg1"/>
                </a:solidFill>
              </a:rPr>
              <a:t>Damiana</a:t>
            </a:r>
            <a:r>
              <a:rPr lang="en-US" dirty="0" smtClean="0"/>
              <a:t>, </a:t>
            </a:r>
            <a:r>
              <a:rPr lang="en-US" dirty="0" err="1" smtClean="0"/>
              <a:t>Zornia</a:t>
            </a:r>
            <a:r>
              <a:rPr lang="en-US" dirty="0" smtClean="0"/>
              <a:t> </a:t>
            </a:r>
            <a:r>
              <a:rPr lang="en-US" dirty="0" err="1" smtClean="0"/>
              <a:t>Latifolia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Missouri: </a:t>
            </a:r>
            <a:r>
              <a:rPr lang="en-US" dirty="0" smtClean="0">
                <a:solidFill>
                  <a:schemeClr val="bg1"/>
                </a:solidFill>
              </a:rPr>
              <a:t>5-MeO-DMT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Natural occurring hallucinogenic  drug, analog to DMT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What Next?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z="2400" smtClean="0"/>
              <a:t>Something to think about: Individuals are finding ways to sidestep legislation with a slight alteration to the chemicals structure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Questions and Discussion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What is Spice/K2?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754562"/>
          </a:xfrm>
        </p:spPr>
        <p:txBody>
          <a:bodyPr>
            <a:normAutofit fontScale="7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“Legal Marijuana”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Mixture of herbal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and spice plant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products that are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sprayed or soaked with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synthetic cannabinoids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Marketed as incense and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“not for human consumption”, sold in smoke shops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BUT, has recently spiked in popularity as a product to be smoked, usually resulting in a high similar to marijuana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Also packaged as: K2, Ultra, Summit, Blonde, Standard, Yucatan Gold, Genie, Pot-</a:t>
            </a:r>
            <a:r>
              <a:rPr lang="en-US" dirty="0" err="1" smtClean="0"/>
              <a:t>pourri</a:t>
            </a:r>
            <a:r>
              <a:rPr lang="en-US" dirty="0" smtClean="0"/>
              <a:t>, Bombay Blue, plus many others</a:t>
            </a:r>
            <a:endParaRPr lang="en-US" dirty="0"/>
          </a:p>
        </p:txBody>
      </p:sp>
      <p:pic>
        <p:nvPicPr>
          <p:cNvPr id="14339" name="Picture 3" descr="spice pi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600200"/>
            <a:ext cx="4143375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Is it Legal?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Yes, in Idaho and 39 other states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DEA has labeled it a “drug and chemical of concern”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Anyone can buy the product, unless you are in one of the states that have recently banned it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i="1" dirty="0" smtClean="0"/>
              <a:t>“…it would be like sending my 10 year old son into Wal-Mart to buy potpourri.”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Do not technically have to be 18 to buy it unless: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Smoke shop has age restrictions to enter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Online purchasing restrictions</a:t>
            </a:r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History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Dr. John Huffman, Clemson University, organic chemistry professor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Was researching effects of cannabinoids on the brain when his work resulted in a 1995 paper that contained the methods and ingredients used to make the compound (JWH-018, his initials)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Was synthesizing analogues and metabolites of THC, the principle active component of marijuana, for research purposes</a:t>
            </a:r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“</a:t>
            </a:r>
            <a:r>
              <a:rPr lang="en-US" i="1" dirty="0" smtClean="0"/>
              <a:t>Apparently someone picked it up, I think in Europe, on the idea of doping this incense mixture with the compound and smoking it</a:t>
            </a:r>
            <a:r>
              <a:rPr lang="en-US" dirty="0" smtClean="0"/>
              <a:t>” –Dr. Huffman</a:t>
            </a:r>
          </a:p>
          <a:p>
            <a:pPr marL="640080" lvl="1" fontAlgn="auto">
              <a:spcAft>
                <a:spcPts val="0"/>
              </a:spcAft>
              <a:defRPr/>
            </a:pPr>
            <a:endParaRPr lang="en-US" dirty="0" smtClean="0"/>
          </a:p>
          <a:p>
            <a:pPr marL="640080" lvl="1"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What are synthetic cannabinoids?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Structurally diverse class of mostly synthetic substances that bind to cannabinoid receptors in the brain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CB1, CB2 receptors primarily affect the central nervous system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JWH-018</a:t>
            </a:r>
            <a:endParaRPr lang="en-US" dirty="0" smtClean="0"/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JWH-073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HU-210</a:t>
            </a:r>
            <a:r>
              <a:rPr lang="en-US" dirty="0" smtClean="0"/>
              <a:t> 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HU-211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CP47,497</a:t>
            </a:r>
          </a:p>
          <a:p>
            <a:pPr marL="1005840" lvl="3" indent="-18288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There are around 100 known synthetic cannabinoids, approx.10 of them have been recently found in spice-like products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Why smoke Spice?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Many users express their experience as a full body high, more intense than marijuana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It is available for anyone to buy at most smoke shops for around $30 for three gram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Comparable in price to marijuana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Doesn’t show up on UA drug tests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Note: Redwood Toxicology lab has recently created a drug test for JWH-018, JWH-073</a:t>
            </a:r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Buy online in bulk for cheap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You can also purchase pure synthetic cannabinoids online which has been reported to trigger intense hallucinations and LSD-like results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Un-expected Side Effects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i="1" dirty="0" smtClean="0">
                <a:solidFill>
                  <a:schemeClr val="bg1"/>
                </a:solidFill>
              </a:rPr>
              <a:t>It should not be doing this; it should be doing the opposite…They think they’re going to mellow and that’s not what’s happening</a:t>
            </a:r>
            <a:r>
              <a:rPr lang="en-US" dirty="0" smtClean="0">
                <a:solidFill>
                  <a:schemeClr val="bg1"/>
                </a:solidFill>
              </a:rPr>
              <a:t>”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		– Dr. Anthony Scalzo, Saint Louis University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/>
              <a:t>Unlike Marijuana</a:t>
            </a:r>
            <a:r>
              <a:rPr lang="en-US" dirty="0" smtClean="0"/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Hallucinations and delusions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Blurry vision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Elevated blood pressure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Fast heart beat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Nausea and vomiting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Seizures and loss of consciousness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Much more research is needed!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Unexpected Experience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bg1"/>
                </a:solidFill>
              </a:rPr>
              <a:t>“ </a:t>
            </a:r>
            <a:r>
              <a:rPr lang="en-US" i="1" dirty="0" smtClean="0">
                <a:solidFill>
                  <a:schemeClr val="bg1"/>
                </a:solidFill>
              </a:rPr>
              <a:t>Within less than a minute of smoking K2, Tyler experienced a seizure and became non-responsive…He was almost unconscious for 6 hours…He was on oxygen, his heartbeat was really slow, then it was fast</a:t>
            </a:r>
            <a:r>
              <a:rPr lang="en-US" dirty="0" smtClean="0">
                <a:solidFill>
                  <a:schemeClr val="bg1"/>
                </a:solidFill>
              </a:rPr>
              <a:t>” his father said.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bg1"/>
                </a:solidFill>
              </a:rPr>
              <a:t>A teenager from Iowa allegedly committed suicide after consuming the substance. He smoked the substance with friends and then began “freaking out” saying he was “going to hell.”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Spice in Idaho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Rocky Mountain Poison and Drug Control Center: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No calls in 2009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Since1/1/2010: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2</a:t>
            </a:r>
            <a:r>
              <a:rPr lang="en-US" dirty="0" smtClean="0"/>
              <a:t> calls for information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9</a:t>
            </a:r>
            <a:r>
              <a:rPr lang="en-US" dirty="0" smtClean="0"/>
              <a:t> MINOR calls, minimally bothersome symptoms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2</a:t>
            </a:r>
            <a:r>
              <a:rPr lang="en-US" dirty="0" smtClean="0"/>
              <a:t> MODERATE calls, more pronounced and prolonged symptoms, some treatment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1</a:t>
            </a:r>
            <a:r>
              <a:rPr lang="en-US" dirty="0" smtClean="0"/>
              <a:t> unable to follow, didn’t respond to follow-up call</a:t>
            </a:r>
          </a:p>
          <a:p>
            <a:pPr marL="640080" lvl="1"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2507</TotalTime>
  <Words>1052</Words>
  <Application>Microsoft Office PowerPoint</Application>
  <PresentationFormat>On-screen Show (4:3)</PresentationFormat>
  <Paragraphs>242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Foundry</vt:lpstr>
      <vt:lpstr>Spice/K2</vt:lpstr>
      <vt:lpstr>What is Spice/K2?</vt:lpstr>
      <vt:lpstr>Is it Legal?</vt:lpstr>
      <vt:lpstr>History</vt:lpstr>
      <vt:lpstr>What are synthetic cannabinoids?</vt:lpstr>
      <vt:lpstr>Why smoke Spice?</vt:lpstr>
      <vt:lpstr>Un-expected Side Effects</vt:lpstr>
      <vt:lpstr>Unexpected Experience</vt:lpstr>
      <vt:lpstr>Spice in Idaho</vt:lpstr>
      <vt:lpstr>Why these unexpected results?</vt:lpstr>
      <vt:lpstr>State Ban by Legislation</vt:lpstr>
      <vt:lpstr>Legislation Proposed</vt:lpstr>
      <vt:lpstr>What exactly did they ban?</vt:lpstr>
      <vt:lpstr>Bill Summary: Added to Schedule I</vt:lpstr>
      <vt:lpstr>Bill Summary: Other </vt:lpstr>
      <vt:lpstr>Other Restrictions</vt:lpstr>
      <vt:lpstr>Fiscal Impacts</vt:lpstr>
      <vt:lpstr>Additional Substances  added to Bills</vt:lpstr>
      <vt:lpstr>What Next?</vt:lpstr>
    </vt:vector>
  </TitlesOfParts>
  <Company>Office of Drug Policy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Spice/K2</dc:title>
  <dc:creator>Caitlin Zak</dc:creator>
  <cp:lastModifiedBy>Teresa Miller</cp:lastModifiedBy>
  <cp:revision>121</cp:revision>
  <dcterms:created xsi:type="dcterms:W3CDTF">2010-07-19T22:56:43Z</dcterms:created>
  <dcterms:modified xsi:type="dcterms:W3CDTF">2010-10-09T02:49:22Z</dcterms:modified>
</cp:coreProperties>
</file>